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7" r:id="rId2"/>
    <p:sldId id="258" r:id="rId3"/>
    <p:sldId id="264" r:id="rId4"/>
    <p:sldId id="261" r:id="rId5"/>
    <p:sldId id="269" r:id="rId6"/>
    <p:sldId id="268" r:id="rId7"/>
    <p:sldId id="277" r:id="rId8"/>
    <p:sldId id="278" r:id="rId9"/>
    <p:sldId id="265" r:id="rId10"/>
    <p:sldId id="267" r:id="rId11"/>
    <p:sldId id="270" r:id="rId12"/>
    <p:sldId id="266" r:id="rId13"/>
    <p:sldId id="272" r:id="rId14"/>
    <p:sldId id="260" r:id="rId15"/>
    <p:sldId id="273" r:id="rId16"/>
    <p:sldId id="283" r:id="rId17"/>
    <p:sldId id="280" r:id="rId18"/>
    <p:sldId id="279" r:id="rId19"/>
    <p:sldId id="282" r:id="rId20"/>
    <p:sldId id="271" r:id="rId21"/>
    <p:sldId id="275" r:id="rId22"/>
    <p:sldId id="276" r:id="rId23"/>
    <p:sldId id="281" r:id="rId24"/>
    <p:sldId id="262" r:id="rId25"/>
  </p:sldIdLst>
  <p:sldSz cx="12192000" cy="6858000"/>
  <p:notesSz cx="6858000" cy="9144000"/>
  <p:embeddedFontLst>
    <p:embeddedFont>
      <p:font typeface="배달의민족 주아" panose="02020603020101020101" pitchFamily="18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F19"/>
    <a:srgbClr val="FFC71D"/>
    <a:srgbClr val="67AAD7"/>
    <a:srgbClr val="338AC3"/>
    <a:srgbClr val="0070C0"/>
    <a:srgbClr val="E3001E"/>
    <a:srgbClr val="4FBA6F"/>
    <a:srgbClr val="24AE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114" y="18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30AAE0-07B0-4597-B7D3-6CD033B115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E6EC87C-6B23-4D5A-9F58-53EDDE023A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32EBF3-610E-428F-BAB3-A035094C0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977DC5-5291-4FB2-965F-067582528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DC0F821-F1CE-4550-89CE-6C7653AF4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6995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787AB5-3236-4DEB-B5AA-43D4B588B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A67CCB-D8CE-46F9-A824-D02A8E7E88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407429C-6D00-4FB1-8EA9-E55B45870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AF18D8-5A20-465E-BF1B-D9D73D8AC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4EF9198-9779-4E30-A28F-42F049B44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2443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1463C85-93AB-42A5-B1A2-F81D0873E5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0C87810-E811-4C9C-8A47-2011C2AE0C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5FDD7F-43C8-428E-9805-E2AC26575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E11CDB-19C2-478F-B983-E02C9E07BE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2C8547C-8433-47F4-8873-C311F28A7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3314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922A97-DD57-419A-8236-B20861F91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DDFA43-FC6B-4710-9F04-BB7805B436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A15C8F-3F48-4630-BFB6-907CCAD4B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9394C3-AF49-4CE9-A250-825A726DB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105A62-BF9A-43C9-8ED3-E0C0055B2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829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B37A4-7C8F-443D-A970-C2B4EF23E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0F0681-F906-4DA8-B58E-3798471A1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8C89EE7-82C1-47DC-882A-A3CA510EC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F2A1618-748D-45DC-A310-1C574FF0A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700DC3-7E80-4FB1-A017-F0981BCA5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1619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452E94-8E5E-4C80-9D21-CE42249C7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5B333A-6055-45E4-8C81-9C3FD2EEC1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9CF5D74-4CF8-4302-A66D-C07581A68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F2E792-1343-418A-84AB-D6E8DAD9A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0533CC9-BC91-4D45-9508-4D37703F4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86748D-F559-430D-9D1D-1B725E96F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3342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5CD50C-124E-4193-9172-788668E73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C18F1B8-0304-4E48-93EB-5FAB3C8FA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896CECB-0AAA-457E-BBC5-3BFA0E795C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94DD771-FB50-4FC4-910C-4AE79FE2BA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EF593C2-5380-4C60-A056-EA07F6EEBB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259336F-B575-49EE-BF21-A117CF039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9B44EF0-4BE1-4FC0-A10B-47772793D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596F1AF-1693-4BB8-91E9-68A281516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3798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4C3D12-833B-4EB5-98F6-E54143E65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D2E86F67-D57C-4EC5-9521-946334D7C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02145D2-8392-409B-A317-DE1F4E3ED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AE90436-A886-4CD2-972F-57CA9BB81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5868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EFD4C8A-BE42-43FE-8332-F586304FC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7348C18-796E-457D-BBF8-E0321773E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D0CD137-08BB-48CF-8EA4-C09B8408C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4031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43186E-B62D-4151-B5A1-67DAD304FC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9B2B79-F1B5-4089-8329-966D151FB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45FF77-481D-45D9-8759-DCBBAB0884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084C09-A586-4731-8673-3BABE9279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E8E924-6FA9-4043-BB74-CA6DA896E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C406BA9-0651-4D57-BD87-F270E771F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2498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5127876-F310-469A-99FA-21BC501F8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89D714F-5B28-492F-BCAC-05CD1BA99A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F3C153-0B33-48DF-9D29-2AE6DA3206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4C00FA9-546B-4CDC-8866-C958152E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2770350-4AF1-4CD1-8000-57F7E55B4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3BEE8F-384E-46F7-B5F7-27736B3A8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9160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4DB94034-FA8F-4041-95DC-8324B64CB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EBEBEF0-6D35-440E-AD4B-7259DAD7D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3E3C3A-40FE-4527-9E1C-1B4585650E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D5775-7257-4F16-8544-33157E96A855}" type="datetimeFigureOut">
              <a:rPr lang="ko-KR" altLang="en-US" smtClean="0"/>
              <a:t>2020-11-16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9E1899-2A9D-49A8-AFF4-EAA4C6E6A0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EC35A1-19DB-4C3A-9AFC-02888590A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4D2D56-F12C-411D-A2C6-6162AFFB76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507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6D5161-59E8-4720-B40A-366DD2FA4AC0}"/>
              </a:ext>
            </a:extLst>
          </p:cNvPr>
          <p:cNvSpPr txBox="1"/>
          <p:nvPr/>
        </p:nvSpPr>
        <p:spPr>
          <a:xfrm>
            <a:off x="5108096" y="1604066"/>
            <a:ext cx="194316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S.O.T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2CAA0-8556-46E5-9DD6-0D344DD97CFC}"/>
              </a:ext>
            </a:extLst>
          </p:cNvPr>
          <p:cNvSpPr txBox="1"/>
          <p:nvPr/>
        </p:nvSpPr>
        <p:spPr>
          <a:xfrm>
            <a:off x="7801726" y="5151955"/>
            <a:ext cx="35301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err="1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성예희</a:t>
            </a:r>
            <a:r>
              <a:rPr lang="ko-KR" altLang="en-US" sz="20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유건우 </a:t>
            </a:r>
            <a:r>
              <a:rPr lang="ko-KR" altLang="en-US" sz="2000" dirty="0" err="1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이윤민</a:t>
            </a:r>
            <a:r>
              <a:rPr lang="ko-KR" altLang="en-US" sz="20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최재훈 </a:t>
            </a:r>
            <a:r>
              <a:rPr lang="ko-KR" altLang="en-US" sz="2000" dirty="0" err="1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홍세진</a:t>
            </a:r>
            <a:endParaRPr lang="ko-KR" altLang="en-US" sz="2000" dirty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823777" y="5151955"/>
            <a:ext cx="347723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000" dirty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SSAFY 3</a:t>
            </a:r>
            <a:r>
              <a:rPr lang="ko-KR" altLang="en-US" sz="2000" dirty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 구미 </a:t>
            </a:r>
            <a:r>
              <a:rPr lang="en-US" altLang="ko-KR" sz="2000" dirty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</a:t>
            </a:r>
            <a:r>
              <a:rPr lang="ko-KR" altLang="en-US" sz="2000" dirty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 </a:t>
            </a:r>
            <a:r>
              <a:rPr lang="ko-KR" altLang="en-US" sz="20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팔만대장경</a:t>
            </a:r>
            <a:endParaRPr lang="en-US" altLang="ko-KR" sz="2000" dirty="0" smtClean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5804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FFC7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447039" y="430034"/>
            <a:ext cx="27767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설계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6F363EE0-BA1C-40DC-A890-C987E3BD54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8210" y="5468730"/>
            <a:ext cx="1612790" cy="161279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961934" y="1602375"/>
            <a:ext cx="216277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 도구</a:t>
            </a:r>
            <a:endParaRPr lang="ko-KR" altLang="en-US" sz="44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669" y="4727328"/>
            <a:ext cx="2446803" cy="106128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1" t="15339" r="3101" b="15889"/>
          <a:stretch/>
        </p:blipFill>
        <p:spPr>
          <a:xfrm>
            <a:off x="961934" y="2846431"/>
            <a:ext cx="2543538" cy="113137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47" t="18130" r="10692" b="17801"/>
          <a:stretch/>
        </p:blipFill>
        <p:spPr>
          <a:xfrm>
            <a:off x="4050273" y="2291792"/>
            <a:ext cx="1855501" cy="1592686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273" y="4727328"/>
            <a:ext cx="1855501" cy="1070228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0896" y="4372799"/>
            <a:ext cx="2225468" cy="1605991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303" y="2326947"/>
            <a:ext cx="2242672" cy="2000848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5581" y="2291792"/>
            <a:ext cx="2473803" cy="199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89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FFC71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447039" y="430034"/>
            <a:ext cx="27767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설계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961934" y="1602375"/>
            <a:ext cx="22092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역할 분담</a:t>
            </a:r>
            <a:endParaRPr lang="ko-KR" altLang="en-US" sz="44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0" name="사각형: 모서리가 접힌 도형 12">
            <a:extLst>
              <a:ext uri="{FF2B5EF4-FFF2-40B4-BE49-F238E27FC236}">
                <a16:creationId xmlns:a16="http://schemas.microsoft.com/office/drawing/2014/main" id="{7E4F3F0B-208A-4222-B022-7D6E38373486}"/>
              </a:ext>
            </a:extLst>
          </p:cNvPr>
          <p:cNvSpPr/>
          <p:nvPr/>
        </p:nvSpPr>
        <p:spPr>
          <a:xfrm>
            <a:off x="2520177" y="2476181"/>
            <a:ext cx="7334525" cy="4098726"/>
          </a:xfrm>
          <a:prstGeom prst="foldedCorner">
            <a:avLst/>
          </a:prstGeom>
          <a:solidFill>
            <a:schemeClr val="accent1">
              <a:lumMod val="20000"/>
              <a:lumOff val="80000"/>
              <a:alpha val="8745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3892471" y="2902022"/>
            <a:ext cx="6513766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dirty="0" smtClean="0">
                <a:solidFill>
                  <a:srgbClr val="0070C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팀장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유건우 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33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프론트엔드</a:t>
            </a:r>
            <a:endParaRPr lang="en-US" altLang="ko-KR" sz="33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10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3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3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성예희</a:t>
            </a:r>
            <a:r>
              <a:rPr lang="ko-KR" altLang="en-US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33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백엔드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QA</a:t>
            </a:r>
            <a:endParaRPr lang="en-US" altLang="ko-KR" sz="33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1000" dirty="0" smtClean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3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</a:t>
            </a:r>
            <a:r>
              <a:rPr lang="ko-KR" altLang="en-US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3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이윤민</a:t>
            </a:r>
            <a:r>
              <a:rPr lang="ko-KR" altLang="en-US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33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프론트엔드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QA</a:t>
            </a:r>
          </a:p>
          <a:p>
            <a:endParaRPr lang="en-US" altLang="ko-KR" sz="1000" dirty="0" smtClean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3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</a:t>
            </a:r>
            <a:r>
              <a:rPr lang="ko-KR" altLang="en-US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최재훈 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3300" dirty="0" err="1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백</a:t>
            </a:r>
            <a:r>
              <a:rPr lang="ko-KR" altLang="en-US" sz="33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엔드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배포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기획</a:t>
            </a:r>
            <a:endParaRPr lang="en-US" altLang="ko-KR" sz="33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1000" dirty="0" smtClean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3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</a:t>
            </a:r>
            <a:r>
              <a:rPr lang="ko-KR" altLang="en-US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33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홍세진</a:t>
            </a:r>
            <a:r>
              <a:rPr lang="ko-KR" altLang="en-US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</a:t>
            </a:r>
            <a:r>
              <a:rPr lang="en-US" altLang="ko-KR" sz="33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 TL</a:t>
            </a:r>
            <a:endParaRPr lang="ko-KR" altLang="en-US" sz="33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5362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575B16-2B8D-42FF-AC5B-198DAA7B46C8}"/>
              </a:ext>
            </a:extLst>
          </p:cNvPr>
          <p:cNvSpPr txBox="1"/>
          <p:nvPr/>
        </p:nvSpPr>
        <p:spPr>
          <a:xfrm>
            <a:off x="4659076" y="2801663"/>
            <a:ext cx="561724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80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endParaRPr lang="ko-KR" altLang="en-US" sz="80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739C2527-467F-4716-BE05-0BBF9A67852B}"/>
              </a:ext>
            </a:extLst>
          </p:cNvPr>
          <p:cNvGrpSpPr/>
          <p:nvPr/>
        </p:nvGrpSpPr>
        <p:grpSpPr>
          <a:xfrm>
            <a:off x="2040444" y="2483390"/>
            <a:ext cx="2034000" cy="1954800"/>
            <a:chOff x="4872672" y="2472763"/>
            <a:chExt cx="2446655" cy="2349104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70C8FD33-AE56-4C30-A840-3F0CD96646E3}"/>
                </a:ext>
              </a:extLst>
            </p:cNvPr>
            <p:cNvSpPr/>
            <p:nvPr/>
          </p:nvSpPr>
          <p:spPr>
            <a:xfrm>
              <a:off x="4872672" y="2472763"/>
              <a:ext cx="2446655" cy="234910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09D5A76-9C1D-4686-A721-7956F7CC34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2343" y="2963659"/>
              <a:ext cx="1367312" cy="13673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63358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384522" y="430034"/>
            <a:ext cx="29017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3118581" y="3123445"/>
            <a:ext cx="570156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6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r>
              <a:rPr lang="ko-KR" altLang="en-US" sz="96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흐름</a:t>
            </a:r>
            <a:endParaRPr lang="ko-KR" altLang="en-US" sz="96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9560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384522" y="430034"/>
            <a:ext cx="29017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406400" y="3327278"/>
            <a:ext cx="32091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자신의 학교를</a:t>
            </a:r>
            <a:endParaRPr lang="en-US" altLang="ko-KR" sz="44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찾아서 가입</a:t>
            </a:r>
            <a:endParaRPr lang="ko-KR" altLang="en-US" sz="44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2968" b="1"/>
          <a:stretch/>
        </p:blipFill>
        <p:spPr>
          <a:xfrm>
            <a:off x="3667440" y="1537437"/>
            <a:ext cx="2520000" cy="502623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t="2969"/>
          <a:stretch/>
        </p:blipFill>
        <p:spPr>
          <a:xfrm>
            <a:off x="6486266" y="1537437"/>
            <a:ext cx="2520000" cy="502623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5"/>
          <a:srcRect t="2941"/>
          <a:stretch/>
        </p:blipFill>
        <p:spPr>
          <a:xfrm>
            <a:off x="9305092" y="1536027"/>
            <a:ext cx="2520000" cy="502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208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384522" y="430034"/>
            <a:ext cx="29017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989319" y="2650506"/>
            <a:ext cx="320919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게시글</a:t>
            </a:r>
            <a:endParaRPr lang="en-US" altLang="ko-KR" sz="44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44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피드</a:t>
            </a:r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형식으로</a:t>
            </a:r>
            <a:endParaRPr lang="en-US" altLang="ko-KR" sz="44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모아보기</a:t>
            </a:r>
            <a:r>
              <a:rPr lang="en-US" altLang="ko-KR" sz="4400" dirty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&amp;</a:t>
            </a:r>
          </a:p>
          <a:p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게시판 </a:t>
            </a:r>
            <a:r>
              <a:rPr lang="ko-KR" altLang="en-US" sz="44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북마크</a:t>
            </a:r>
            <a:endParaRPr lang="en-US" altLang="ko-KR" sz="44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2835"/>
          <a:stretch/>
        </p:blipFill>
        <p:spPr>
          <a:xfrm>
            <a:off x="4728231" y="1534331"/>
            <a:ext cx="2520000" cy="503311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t="2835"/>
          <a:stretch/>
        </p:blipFill>
        <p:spPr>
          <a:xfrm>
            <a:off x="8307669" y="1534331"/>
            <a:ext cx="2520000" cy="503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29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384522" y="430034"/>
            <a:ext cx="29017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/>
          <a:srcRect t="3091"/>
          <a:stretch/>
        </p:blipFill>
        <p:spPr>
          <a:xfrm>
            <a:off x="4271633" y="1503338"/>
            <a:ext cx="2520000" cy="501989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t="3091"/>
          <a:stretch/>
        </p:blipFill>
        <p:spPr>
          <a:xfrm>
            <a:off x="8205527" y="1503338"/>
            <a:ext cx="2520000" cy="50198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779925" y="3421784"/>
            <a:ext cx="3209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게시글</a:t>
            </a:r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검색</a:t>
            </a:r>
            <a:endParaRPr lang="en-US" altLang="ko-KR" sz="44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26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384522" y="430034"/>
            <a:ext cx="29017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626207" y="2919624"/>
            <a:ext cx="32091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다양한 </a:t>
            </a:r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게시판</a:t>
            </a:r>
            <a:r>
              <a:rPr lang="en-US" altLang="ko-KR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</a:t>
            </a:r>
          </a:p>
          <a:p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새로운 주제의 </a:t>
            </a:r>
            <a:endParaRPr lang="en-US" altLang="ko-KR" sz="44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게시판 생성</a:t>
            </a:r>
            <a:endParaRPr lang="ko-KR" altLang="en-US" sz="44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3016"/>
          <a:stretch/>
        </p:blipFill>
        <p:spPr>
          <a:xfrm>
            <a:off x="4691681" y="1487839"/>
            <a:ext cx="2520000" cy="502381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t="2973"/>
          <a:stretch/>
        </p:blipFill>
        <p:spPr>
          <a:xfrm>
            <a:off x="8407183" y="1480090"/>
            <a:ext cx="2520000" cy="502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48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384522" y="430034"/>
            <a:ext cx="29017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406400" y="3219538"/>
            <a:ext cx="32091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게시판에서 </a:t>
            </a:r>
            <a:endParaRPr lang="en-US" altLang="ko-KR" sz="44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소통</a:t>
            </a:r>
            <a:endParaRPr lang="ko-KR" altLang="en-US" sz="44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2906"/>
          <a:stretch/>
        </p:blipFill>
        <p:spPr>
          <a:xfrm>
            <a:off x="4486720" y="1518833"/>
            <a:ext cx="2520000" cy="5029477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t="2824"/>
          <a:stretch/>
        </p:blipFill>
        <p:spPr>
          <a:xfrm>
            <a:off x="8515673" y="1518833"/>
            <a:ext cx="2520000" cy="503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795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384522" y="430034"/>
            <a:ext cx="29017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1334081" y="3297030"/>
            <a:ext cx="320919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게임 공개 예정</a:t>
            </a:r>
            <a:r>
              <a:rPr lang="en-US" altLang="ko-KR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2824"/>
          <a:stretch/>
        </p:blipFill>
        <p:spPr>
          <a:xfrm>
            <a:off x="6845946" y="1472112"/>
            <a:ext cx="2520000" cy="5033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48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E08B911F-AAC3-48A0-9750-C2063BF1F06E}"/>
              </a:ext>
            </a:extLst>
          </p:cNvPr>
          <p:cNvSpPr/>
          <p:nvPr/>
        </p:nvSpPr>
        <p:spPr>
          <a:xfrm>
            <a:off x="3528409" y="718107"/>
            <a:ext cx="5143151" cy="971451"/>
          </a:xfrm>
          <a:prstGeom prst="rect">
            <a:avLst/>
          </a:prstGeom>
          <a:solidFill>
            <a:srgbClr val="24AE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B08E71-3F55-43EF-9430-A5C6CB64FBD1}"/>
              </a:ext>
            </a:extLst>
          </p:cNvPr>
          <p:cNvSpPr txBox="1"/>
          <p:nvPr/>
        </p:nvSpPr>
        <p:spPr>
          <a:xfrm>
            <a:off x="5589286" y="873177"/>
            <a:ext cx="10134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목차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94323016-439C-4C95-9A92-CF00BA56F826}"/>
              </a:ext>
            </a:extLst>
          </p:cNvPr>
          <p:cNvGrpSpPr/>
          <p:nvPr/>
        </p:nvGrpSpPr>
        <p:grpSpPr>
          <a:xfrm>
            <a:off x="3613810" y="3765957"/>
            <a:ext cx="700868" cy="672924"/>
            <a:chOff x="1340485" y="2420731"/>
            <a:chExt cx="2446655" cy="2349104"/>
          </a:xfrm>
        </p:grpSpPr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7C2DE103-1AEB-49ED-B68C-765AFA3B6FC1}"/>
                </a:ext>
              </a:extLst>
            </p:cNvPr>
            <p:cNvSpPr/>
            <p:nvPr/>
          </p:nvSpPr>
          <p:spPr>
            <a:xfrm>
              <a:off x="1340485" y="2420731"/>
              <a:ext cx="2446655" cy="2349104"/>
            </a:xfrm>
            <a:prstGeom prst="ellipse">
              <a:avLst/>
            </a:prstGeom>
            <a:solidFill>
              <a:srgbClr val="FFC000">
                <a:alpha val="8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AA3B5E3-426D-4C00-A3E6-4A16AF2B0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3732" y="2997235"/>
              <a:ext cx="1300160" cy="1300160"/>
            </a:xfrm>
            <a:prstGeom prst="rect">
              <a:avLst/>
            </a:prstGeom>
          </p:spPr>
        </p:pic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739C2527-467F-4716-BE05-0BBF9A67852B}"/>
              </a:ext>
            </a:extLst>
          </p:cNvPr>
          <p:cNvGrpSpPr/>
          <p:nvPr/>
        </p:nvGrpSpPr>
        <p:grpSpPr>
          <a:xfrm>
            <a:off x="3613810" y="5307254"/>
            <a:ext cx="700868" cy="672924"/>
            <a:chOff x="4872672" y="2472763"/>
            <a:chExt cx="2446655" cy="2349104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0C8FD33-AE56-4C30-A840-3F0CD96646E3}"/>
                </a:ext>
              </a:extLst>
            </p:cNvPr>
            <p:cNvSpPr/>
            <p:nvPr/>
          </p:nvSpPr>
          <p:spPr>
            <a:xfrm>
              <a:off x="4872672" y="2472763"/>
              <a:ext cx="2446655" cy="2349104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09D5A76-9C1D-4686-A721-7956F7CC34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2343" y="2963659"/>
              <a:ext cx="1367312" cy="1367312"/>
            </a:xfrm>
            <a:prstGeom prst="rect">
              <a:avLst/>
            </a:prstGeom>
          </p:spPr>
        </p:pic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9E6492F-9F58-4CE9-94F7-772E7BFC4A16}"/>
              </a:ext>
            </a:extLst>
          </p:cNvPr>
          <p:cNvGrpSpPr/>
          <p:nvPr/>
        </p:nvGrpSpPr>
        <p:grpSpPr>
          <a:xfrm>
            <a:off x="3613810" y="2219919"/>
            <a:ext cx="705807" cy="677665"/>
            <a:chOff x="8404860" y="2446747"/>
            <a:chExt cx="2446655" cy="2349104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20A849D2-ACFA-4CDA-B0D4-B848DA004483}"/>
                </a:ext>
              </a:extLst>
            </p:cNvPr>
            <p:cNvSpPr/>
            <p:nvPr/>
          </p:nvSpPr>
          <p:spPr>
            <a:xfrm>
              <a:off x="8404860" y="2446747"/>
              <a:ext cx="2446655" cy="2349104"/>
            </a:xfrm>
            <a:prstGeom prst="ellipse">
              <a:avLst/>
            </a:prstGeom>
            <a:solidFill>
              <a:srgbClr val="FF4F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4" name="그림 13" descr="텍스트이(가) 표시된 사진&#10;&#10;높은 신뢰도로 생성된 설명">
              <a:extLst>
                <a:ext uri="{FF2B5EF4-FFF2-40B4-BE49-F238E27FC236}">
                  <a16:creationId xmlns:a16="http://schemas.microsoft.com/office/drawing/2014/main" id="{E5C1D7AB-4517-416D-82B4-1E60A9A808B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922321" y="2915433"/>
              <a:ext cx="1411731" cy="1411731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8F575B16-2B8D-42FF-AC5B-198DAA7B46C8}"/>
              </a:ext>
            </a:extLst>
          </p:cNvPr>
          <p:cNvSpPr txBox="1"/>
          <p:nvPr/>
        </p:nvSpPr>
        <p:spPr>
          <a:xfrm>
            <a:off x="4789469" y="2220476"/>
            <a:ext cx="2670924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소개</a:t>
            </a:r>
            <a:endParaRPr lang="ko-KR" altLang="en-US" sz="38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575B16-2B8D-42FF-AC5B-198DAA7B46C8}"/>
              </a:ext>
            </a:extLst>
          </p:cNvPr>
          <p:cNvSpPr txBox="1"/>
          <p:nvPr/>
        </p:nvSpPr>
        <p:spPr>
          <a:xfrm>
            <a:off x="4789469" y="3763865"/>
            <a:ext cx="2646878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설계</a:t>
            </a:r>
            <a:endParaRPr lang="ko-KR" altLang="en-US" sz="38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F575B16-2B8D-42FF-AC5B-198DAA7B46C8}"/>
              </a:ext>
            </a:extLst>
          </p:cNvPr>
          <p:cNvSpPr txBox="1"/>
          <p:nvPr/>
        </p:nvSpPr>
        <p:spPr>
          <a:xfrm>
            <a:off x="4789469" y="5307254"/>
            <a:ext cx="2763577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8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38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endParaRPr lang="ko-KR" altLang="en-US" sz="38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0123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384522" y="430034"/>
            <a:ext cx="29017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4698664" y="2982768"/>
            <a:ext cx="213231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6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시연</a:t>
            </a:r>
            <a:endParaRPr lang="ko-KR" altLang="en-US" sz="96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3192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384522" y="430034"/>
            <a:ext cx="29017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en-US" altLang="ko-KR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1116660" y="3039918"/>
            <a:ext cx="10141559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PUSH ORIGIN MASTER</a:t>
            </a:r>
            <a:endParaRPr lang="ko-KR" altLang="en-US" sz="80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0604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최종푸오마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749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756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6D5161-59E8-4720-B40A-366DD2FA4AC0}"/>
              </a:ext>
            </a:extLst>
          </p:cNvPr>
          <p:cNvSpPr txBox="1"/>
          <p:nvPr/>
        </p:nvSpPr>
        <p:spPr>
          <a:xfrm>
            <a:off x="2188217" y="613364"/>
            <a:ext cx="412324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0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고찰</a:t>
            </a:r>
            <a:endParaRPr lang="en-US" altLang="ko-KR" sz="60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1549400" y="3140407"/>
            <a:ext cx="3209193" cy="2039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완성</a:t>
            </a:r>
            <a:endParaRPr lang="en-US" altLang="ko-KR" sz="44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그 후엔</a:t>
            </a:r>
            <a:r>
              <a:rPr lang="en-US" altLang="ko-KR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…?</a:t>
            </a:r>
            <a:endParaRPr lang="ko-KR" altLang="en-US" sz="44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7759701" y="2577701"/>
            <a:ext cx="3209193" cy="3054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새로운 개발은</a:t>
            </a:r>
            <a:endParaRPr lang="en-US" altLang="ko-KR" sz="44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짜릿하지만</a:t>
            </a:r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endParaRPr lang="en-US" altLang="ko-KR" sz="44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만만치않다</a:t>
            </a:r>
            <a:r>
              <a:rPr lang="en-US" altLang="ko-KR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..</a:t>
            </a:r>
          </a:p>
        </p:txBody>
      </p:sp>
      <p:pic>
        <p:nvPicPr>
          <p:cNvPr id="5" name="그림 4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054" y="307588"/>
            <a:ext cx="1185007" cy="1185007"/>
          </a:xfrm>
          <a:prstGeom prst="rect">
            <a:avLst/>
          </a:prstGeom>
        </p:spPr>
      </p:pic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519091"/>
            <a:ext cx="457200" cy="973504"/>
          </a:xfrm>
          <a:prstGeom prst="flowChartProcess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연결선 7"/>
          <p:cNvCxnSpPr/>
          <p:nvPr/>
        </p:nvCxnSpPr>
        <p:spPr>
          <a:xfrm flipH="1">
            <a:off x="6119445" y="2497017"/>
            <a:ext cx="8793" cy="35345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98159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6D5161-59E8-4720-B40A-366DD2FA4AC0}"/>
              </a:ext>
            </a:extLst>
          </p:cNvPr>
          <p:cNvSpPr txBox="1"/>
          <p:nvPr/>
        </p:nvSpPr>
        <p:spPr>
          <a:xfrm>
            <a:off x="3741757" y="929889"/>
            <a:ext cx="469134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0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THANK YOU !</a:t>
            </a:r>
          </a:p>
        </p:txBody>
      </p:sp>
    </p:spTree>
    <p:extLst>
      <p:ext uri="{BB962C8B-B14F-4D97-AF65-F5344CB8AC3E}">
        <p14:creationId xmlns:p14="http://schemas.microsoft.com/office/powerpoint/2010/main" val="228188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/>
        </p:nvGrpSpPr>
        <p:grpSpPr>
          <a:xfrm>
            <a:off x="2034325" y="2483390"/>
            <a:ext cx="8044825" cy="1952881"/>
            <a:chOff x="2057572" y="2529885"/>
            <a:chExt cx="8044825" cy="1952881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29E6492F-9F58-4CE9-94F7-772E7BFC4A16}"/>
                </a:ext>
              </a:extLst>
            </p:cNvPr>
            <p:cNvGrpSpPr/>
            <p:nvPr/>
          </p:nvGrpSpPr>
          <p:grpSpPr>
            <a:xfrm>
              <a:off x="2057572" y="2529885"/>
              <a:ext cx="2033980" cy="1952881"/>
              <a:chOff x="8404860" y="2446747"/>
              <a:chExt cx="2446655" cy="2349104"/>
            </a:xfrm>
          </p:grpSpPr>
          <p:sp>
            <p:nvSpPr>
              <p:cNvPr id="3" name="타원 2">
                <a:extLst>
                  <a:ext uri="{FF2B5EF4-FFF2-40B4-BE49-F238E27FC236}">
                    <a16:creationId xmlns:a16="http://schemas.microsoft.com/office/drawing/2014/main" id="{20A849D2-ACFA-4CDA-B0D4-B848DA004483}"/>
                  </a:ext>
                </a:extLst>
              </p:cNvPr>
              <p:cNvSpPr/>
              <p:nvPr/>
            </p:nvSpPr>
            <p:spPr>
              <a:xfrm>
                <a:off x="8404860" y="2446747"/>
                <a:ext cx="2446655" cy="2349104"/>
              </a:xfrm>
              <a:prstGeom prst="ellipse">
                <a:avLst/>
              </a:prstGeom>
              <a:solidFill>
                <a:srgbClr val="FF4F1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4" name="그림 3" descr="텍스트이(가) 표시된 사진&#10;&#10;높은 신뢰도로 생성된 설명">
                <a:extLst>
                  <a:ext uri="{FF2B5EF4-FFF2-40B4-BE49-F238E27FC236}">
                    <a16:creationId xmlns:a16="http://schemas.microsoft.com/office/drawing/2014/main" id="{E5C1D7AB-4517-416D-82B4-1E60A9A808B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922321" y="2915433"/>
                <a:ext cx="1411731" cy="1411731"/>
              </a:xfrm>
              <a:prstGeom prst="rect">
                <a:avLst/>
              </a:prstGeom>
            </p:spPr>
          </p:pic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8F575B16-2B8D-42FF-AC5B-198DAA7B46C8}"/>
                </a:ext>
              </a:extLst>
            </p:cNvPr>
            <p:cNvSpPr txBox="1"/>
            <p:nvPr/>
          </p:nvSpPr>
          <p:spPr>
            <a:xfrm>
              <a:off x="4682323" y="2848158"/>
              <a:ext cx="5420074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8000" dirty="0" smtClean="0">
                  <a:solidFill>
                    <a:schemeClr val="accent3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프로젝트 소개</a:t>
              </a:r>
              <a:endParaRPr lang="ko-KR" altLang="en-US" sz="8000" dirty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2913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FF4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434215" y="430034"/>
            <a:ext cx="2802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소개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9393F5D-BB87-42E1-B0AA-B4FC6D71BF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51006" y="5938343"/>
            <a:ext cx="1334266" cy="1334266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1723578" y="2759757"/>
            <a:ext cx="3073277" cy="3187653"/>
            <a:chOff x="1877171" y="2651265"/>
            <a:chExt cx="3073277" cy="318765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ED8CDA-BC67-4319-8819-AF1E30F083B4}"/>
                </a:ext>
              </a:extLst>
            </p:cNvPr>
            <p:cNvSpPr txBox="1"/>
            <p:nvPr/>
          </p:nvSpPr>
          <p:spPr>
            <a:xfrm>
              <a:off x="1877171" y="4823255"/>
              <a:ext cx="307327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3000" dirty="0" smtClean="0">
                  <a:solidFill>
                    <a:schemeClr val="accent3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고등학생 커뮤니티</a:t>
              </a:r>
              <a:endParaRPr lang="en-US" altLang="ko-KR" sz="30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sz="3000" dirty="0" smtClean="0">
                  <a:solidFill>
                    <a:schemeClr val="accent3">
                      <a:lumMod val="50000"/>
                    </a:schemeClr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모바일 애플리케이션</a:t>
              </a:r>
              <a:endParaRPr lang="en-US" altLang="ko-KR" sz="3000" dirty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79362" y="2651265"/>
              <a:ext cx="2068894" cy="2068894"/>
            </a:xfrm>
            <a:prstGeom prst="rect">
              <a:avLst/>
            </a:prstGeom>
          </p:spPr>
        </p:pic>
      </p:grpSp>
      <p:sp>
        <p:nvSpPr>
          <p:cNvPr id="16" name="TextBox 15"/>
          <p:cNvSpPr txBox="1"/>
          <p:nvPr/>
        </p:nvSpPr>
        <p:spPr>
          <a:xfrm>
            <a:off x="6098577" y="4122461"/>
            <a:ext cx="539855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같은 학교 </a:t>
            </a:r>
            <a:r>
              <a:rPr lang="ko-KR" altLang="en-US" sz="28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학생들과 </a:t>
            </a:r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온라인 </a:t>
            </a:r>
            <a:r>
              <a:rPr lang="ko-KR" altLang="en-US" sz="28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커뮤니티</a:t>
            </a:r>
            <a:r>
              <a:rPr lang="ko-KR" altLang="en-US" sz="28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를 통해</a:t>
            </a:r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 err="1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언택트</a:t>
            </a:r>
            <a:r>
              <a:rPr lang="ko-KR" altLang="en-US" sz="28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시대 속에서</a:t>
            </a:r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28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사회적 관계 형성</a:t>
            </a:r>
            <a:r>
              <a:rPr lang="ko-KR" altLang="en-US" sz="28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을 돕는 서비스</a:t>
            </a:r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961934" y="1602375"/>
            <a:ext cx="153824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SOT?</a:t>
            </a:r>
            <a:endParaRPr lang="ko-KR" altLang="en-US" sz="44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098577" y="2675911"/>
            <a:ext cx="500597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</a:t>
            </a:r>
            <a:r>
              <a:rPr lang="en-US" altLang="ko-KR" sz="32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chool </a:t>
            </a:r>
            <a:r>
              <a:rPr lang="en-US" altLang="ko-KR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</a:t>
            </a:r>
            <a:r>
              <a:rPr lang="en-US" altLang="ko-KR" sz="32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f </a:t>
            </a:r>
            <a:r>
              <a:rPr lang="en-US" altLang="ko-KR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</a:t>
            </a:r>
            <a:r>
              <a:rPr lang="en-US" altLang="ko-KR" sz="32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ale</a:t>
            </a:r>
          </a:p>
          <a:p>
            <a:r>
              <a:rPr lang="ko-KR" altLang="en-US" sz="32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이야기의</a:t>
            </a:r>
            <a:r>
              <a:rPr lang="en-US" altLang="ko-KR" sz="32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 smtClean="0">
                <a:solidFill>
                  <a:schemeClr val="accent3">
                    <a:lumMod val="7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이야기가 있는 학교</a:t>
            </a:r>
            <a:endParaRPr lang="en-US" altLang="ko-KR" sz="3200" dirty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0097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FF4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434215" y="430034"/>
            <a:ext cx="2802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소개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9393F5D-BB87-42E1-B0AA-B4FC6D71BF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51006" y="5938343"/>
            <a:ext cx="1334266" cy="1334266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961934" y="3718012"/>
            <a:ext cx="971192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대학교</a:t>
            </a:r>
            <a:r>
              <a:rPr lang="en-US" altLang="ko-KR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직장인 커뮤니티도 있는데 정작 왜</a:t>
            </a:r>
            <a:r>
              <a:rPr lang="en-US" altLang="ko-KR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??</a:t>
            </a:r>
          </a:p>
          <a:p>
            <a:r>
              <a:rPr lang="ko-KR" altLang="en-US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온라인 소통이 제일 활발한 고등학생의 커뮤니티는 </a:t>
            </a:r>
            <a:r>
              <a:rPr lang="ko-KR" altLang="en-US" sz="32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없는걸까</a:t>
            </a:r>
            <a:r>
              <a:rPr lang="en-US" altLang="ko-KR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?</a:t>
            </a:r>
          </a:p>
          <a:p>
            <a:r>
              <a:rPr lang="en-US" altLang="ko-KR" sz="2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</a:p>
          <a:p>
            <a:r>
              <a:rPr lang="en-US" altLang="ko-KR" sz="2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 </a:t>
            </a:r>
            <a:endParaRPr lang="en-US" altLang="ko-KR" sz="24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고등학생들을 위한 </a:t>
            </a:r>
            <a:r>
              <a:rPr lang="ko-KR" altLang="en-US" sz="32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고등학교별</a:t>
            </a:r>
            <a:r>
              <a:rPr lang="ko-KR" altLang="en-US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커뮤니티를 만들자</a:t>
            </a:r>
            <a:endParaRPr lang="en-US" altLang="ko-KR" sz="32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r>
              <a:rPr lang="ko-KR" altLang="en-US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고등학생들이 </a:t>
            </a:r>
            <a:r>
              <a:rPr lang="ko-KR" altLang="en-US" sz="32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궁금해할만한</a:t>
            </a:r>
            <a:r>
              <a:rPr lang="ko-KR" altLang="en-US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정보와 게임을 살짝 곁들여서</a:t>
            </a:r>
            <a:r>
              <a:rPr lang="en-US" altLang="ko-KR" sz="3200" dirty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en-US" altLang="ko-KR" sz="3200" dirty="0" smtClean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endParaRPr lang="en-US" altLang="ko-KR" sz="2800" dirty="0" smtClean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D7A44C2-91B7-4F2E-A6AC-C4EC961BA9B1}"/>
              </a:ext>
            </a:extLst>
          </p:cNvPr>
          <p:cNvSpPr txBox="1"/>
          <p:nvPr/>
        </p:nvSpPr>
        <p:spPr>
          <a:xfrm>
            <a:off x="961934" y="1602375"/>
            <a:ext cx="204254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기획의도</a:t>
            </a:r>
            <a:endParaRPr lang="ko-KR" altLang="en-US" sz="44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961934" y="2456103"/>
            <a:ext cx="103977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2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언택트시대에</a:t>
            </a:r>
            <a:r>
              <a:rPr lang="ko-KR" altLang="en-US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사람과 사람을 이어줄 커뮤니티를 만들어보자</a:t>
            </a:r>
            <a:r>
              <a:rPr lang="en-US" altLang="ko-KR" sz="32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!</a:t>
            </a:r>
            <a:endParaRPr lang="en-US" altLang="ko-KR" sz="3200" dirty="0">
              <a:solidFill>
                <a:schemeClr val="accent3">
                  <a:lumMod val="7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3" name="순서도: 병합 12"/>
          <p:cNvSpPr/>
          <p:nvPr/>
        </p:nvSpPr>
        <p:spPr>
          <a:xfrm>
            <a:off x="5129139" y="3153282"/>
            <a:ext cx="652975" cy="483574"/>
          </a:xfrm>
          <a:prstGeom prst="flowChartMerge">
            <a:avLst/>
          </a:prstGeom>
          <a:solidFill>
            <a:srgbClr val="FF4F1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순서도: 병합 20"/>
          <p:cNvSpPr/>
          <p:nvPr/>
        </p:nvSpPr>
        <p:spPr>
          <a:xfrm>
            <a:off x="5129138" y="4850265"/>
            <a:ext cx="652975" cy="483574"/>
          </a:xfrm>
          <a:prstGeom prst="flowChartMerge">
            <a:avLst/>
          </a:prstGeom>
          <a:solidFill>
            <a:srgbClr val="FF4F19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208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FF4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434215" y="430034"/>
            <a:ext cx="2802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소개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9393F5D-BB87-42E1-B0AA-B4FC6D71BF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51006" y="5938343"/>
            <a:ext cx="1334266" cy="133426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9ED8CDA-BC67-4319-8819-AF1E30F083B4}"/>
              </a:ext>
            </a:extLst>
          </p:cNvPr>
          <p:cNvSpPr txBox="1"/>
          <p:nvPr/>
        </p:nvSpPr>
        <p:spPr>
          <a:xfrm>
            <a:off x="5159095" y="1574106"/>
            <a:ext cx="17812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주요 기능</a:t>
            </a:r>
            <a:endParaRPr lang="en-US" altLang="ko-KR" sz="36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2622136" y="2599369"/>
            <a:ext cx="6855175" cy="3529855"/>
            <a:chOff x="2622136" y="2599369"/>
            <a:chExt cx="6855175" cy="3529855"/>
          </a:xfrm>
        </p:grpSpPr>
        <p:sp>
          <p:nvSpPr>
            <p:cNvPr id="12" name="사각형: 모서리가 접힌 도형 3">
              <a:extLst>
                <a:ext uri="{FF2B5EF4-FFF2-40B4-BE49-F238E27FC236}">
                  <a16:creationId xmlns:a16="http://schemas.microsoft.com/office/drawing/2014/main" id="{C62F7ED0-2F49-4494-8997-425CA07D5251}"/>
                </a:ext>
              </a:extLst>
            </p:cNvPr>
            <p:cNvSpPr/>
            <p:nvPr/>
          </p:nvSpPr>
          <p:spPr>
            <a:xfrm>
              <a:off x="2622136" y="3920939"/>
              <a:ext cx="6819421" cy="930582"/>
            </a:xfrm>
            <a:prstGeom prst="foldedCorner">
              <a:avLst/>
            </a:prstGeom>
            <a:solidFill>
              <a:srgbClr val="FFC7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사각형: 모서리가 접힌 도형 12">
              <a:extLst>
                <a:ext uri="{FF2B5EF4-FFF2-40B4-BE49-F238E27FC236}">
                  <a16:creationId xmlns:a16="http://schemas.microsoft.com/office/drawing/2014/main" id="{7E4F3F0B-208A-4222-B022-7D6E38373486}"/>
                </a:ext>
              </a:extLst>
            </p:cNvPr>
            <p:cNvSpPr/>
            <p:nvPr/>
          </p:nvSpPr>
          <p:spPr>
            <a:xfrm>
              <a:off x="2622137" y="5207856"/>
              <a:ext cx="6751897" cy="921368"/>
            </a:xfrm>
            <a:prstGeom prst="foldedCorner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사각형: 모서리가 접힌 도형 13">
              <a:extLst>
                <a:ext uri="{FF2B5EF4-FFF2-40B4-BE49-F238E27FC236}">
                  <a16:creationId xmlns:a16="http://schemas.microsoft.com/office/drawing/2014/main" id="{D57ADE12-64CF-4EC5-B3B7-1A424867FE68}"/>
                </a:ext>
              </a:extLst>
            </p:cNvPr>
            <p:cNvSpPr/>
            <p:nvPr/>
          </p:nvSpPr>
          <p:spPr>
            <a:xfrm>
              <a:off x="2622136" y="2599369"/>
              <a:ext cx="6855175" cy="935461"/>
            </a:xfrm>
            <a:prstGeom prst="foldedCorner">
              <a:avLst/>
            </a:prstGeom>
            <a:solidFill>
              <a:srgbClr val="FF4F1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 smtClean="0"/>
            </a:p>
          </p:txBody>
        </p:sp>
        <p:sp>
          <p:nvSpPr>
            <p:cNvPr id="3" name="TextBox 2"/>
            <p:cNvSpPr txBox="1"/>
            <p:nvPr/>
          </p:nvSpPr>
          <p:spPr>
            <a:xfrm>
              <a:off x="2709059" y="2659791"/>
              <a:ext cx="668653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자신의 학교를 찾아 같은 학교사람들과 </a:t>
              </a:r>
              <a:endParaRPr lang="en-US" altLang="ko-KR" sz="2400" dirty="0" smtClean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원하는 주제의 게시판에서 소통</a:t>
              </a:r>
              <a:endParaRPr lang="ko-KR" altLang="en-US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693561" y="3979294"/>
              <a:ext cx="668653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관심 있는 주제의 게시판이 없다면</a:t>
              </a:r>
              <a:endParaRPr lang="en-US" altLang="ko-KR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사용자가 게시판 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생성하여 소통</a:t>
              </a:r>
              <a:endParaRPr lang="en-US" altLang="ko-KR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654282" y="5251733"/>
              <a:ext cx="6686538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개인 </a:t>
              </a:r>
              <a:r>
                <a:rPr lang="ko-KR" altLang="en-US" sz="24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랭킹과 반별 대항전 등 승부욕을 자극하는</a:t>
              </a:r>
              <a:endParaRPr lang="en-US" altLang="ko-KR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/>
              <a:r>
                <a:rPr lang="ko-KR" altLang="en-US" sz="2400" dirty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게임 </a:t>
              </a:r>
              <a:r>
                <a:rPr lang="ko-KR" altLang="en-US" sz="2400" dirty="0" smtClean="0"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게시판</a:t>
              </a:r>
              <a:endParaRPr lang="ko-KR" altLang="en-US" sz="2400" dirty="0"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 rot="19798706">
            <a:off x="-1646" y="5391977"/>
            <a:ext cx="173083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bg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Coming</a:t>
            </a:r>
          </a:p>
          <a:p>
            <a:pPr algn="r"/>
            <a:r>
              <a:rPr lang="en-US" altLang="ko-KR" sz="2400" dirty="0" smtClean="0">
                <a:solidFill>
                  <a:schemeClr val="bg2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Soon!!!!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760232" flipH="1">
            <a:off x="1663358" y="5276725"/>
            <a:ext cx="781012" cy="78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64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순서도: 처리 5">
            <a:extLst>
              <a:ext uri="{FF2B5EF4-FFF2-40B4-BE49-F238E27FC236}">
                <a16:creationId xmlns:a16="http://schemas.microsoft.com/office/drawing/2014/main" id="{F98E4E23-5C35-4A03-A69A-92CE081B7E38}"/>
              </a:ext>
            </a:extLst>
          </p:cNvPr>
          <p:cNvSpPr/>
          <p:nvPr/>
        </p:nvSpPr>
        <p:spPr>
          <a:xfrm>
            <a:off x="0" y="365760"/>
            <a:ext cx="243840" cy="762000"/>
          </a:xfrm>
          <a:prstGeom prst="flowChartProcess">
            <a:avLst/>
          </a:prstGeom>
          <a:solidFill>
            <a:srgbClr val="FF4F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순서도: 처리 6">
            <a:extLst>
              <a:ext uri="{FF2B5EF4-FFF2-40B4-BE49-F238E27FC236}">
                <a16:creationId xmlns:a16="http://schemas.microsoft.com/office/drawing/2014/main" id="{2B9E26B9-9545-4D30-A9CE-A7887DFDCE89}"/>
              </a:ext>
            </a:extLst>
          </p:cNvPr>
          <p:cNvSpPr/>
          <p:nvPr/>
        </p:nvSpPr>
        <p:spPr>
          <a:xfrm>
            <a:off x="1483360" y="365760"/>
            <a:ext cx="4704080" cy="762000"/>
          </a:xfrm>
          <a:prstGeom prst="flowChartProcess">
            <a:avLst/>
          </a:prstGeom>
          <a:solidFill>
            <a:srgbClr val="4FBA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" name="그림 9" descr="표지판이(가) 표시된 사진&#10;&#10;매우 높은 신뢰도로 생성된 설명">
            <a:extLst>
              <a:ext uri="{FF2B5EF4-FFF2-40B4-BE49-F238E27FC236}">
                <a16:creationId xmlns:a16="http://schemas.microsoft.com/office/drawing/2014/main" id="{C53ECDE3-DBE9-4548-831D-21A2C8E0F0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0" y="223520"/>
            <a:ext cx="914400" cy="914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ECDB3C-5597-4DA8-8AD9-F68AB8C9BB68}"/>
              </a:ext>
            </a:extLst>
          </p:cNvPr>
          <p:cNvSpPr txBox="1"/>
          <p:nvPr/>
        </p:nvSpPr>
        <p:spPr>
          <a:xfrm>
            <a:off x="2434215" y="430034"/>
            <a:ext cx="28023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dirty="0" smtClean="0">
                <a:solidFill>
                  <a:schemeClr val="bg1">
                    <a:lumMod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소개</a:t>
            </a:r>
            <a:endParaRPr lang="ko-KR" altLang="en-US" sz="4000" dirty="0">
              <a:solidFill>
                <a:schemeClr val="bg1">
                  <a:lumMod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9393F5D-BB87-42E1-B0AA-B4FC6D71BF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451006" y="5938343"/>
            <a:ext cx="1334266" cy="133426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F575B16-2B8D-42FF-AC5B-198DAA7B46C8}"/>
              </a:ext>
            </a:extLst>
          </p:cNvPr>
          <p:cNvSpPr txBox="1"/>
          <p:nvPr/>
        </p:nvSpPr>
        <p:spPr>
          <a:xfrm>
            <a:off x="3164385" y="3021471"/>
            <a:ext cx="570220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SOT </a:t>
            </a:r>
            <a:r>
              <a:rPr lang="ko-KR" altLang="en-US" sz="8000" dirty="0" err="1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소개영상</a:t>
            </a:r>
            <a:endParaRPr lang="ko-KR" altLang="en-US" sz="80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9030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최종SO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99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8049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F575B16-2B8D-42FF-AC5B-198DAA7B46C8}"/>
              </a:ext>
            </a:extLst>
          </p:cNvPr>
          <p:cNvSpPr txBox="1"/>
          <p:nvPr/>
        </p:nvSpPr>
        <p:spPr>
          <a:xfrm>
            <a:off x="4659076" y="2801663"/>
            <a:ext cx="536877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0" dirty="0" smtClean="0">
                <a:solidFill>
                  <a:schemeClr val="accent3">
                    <a:lumMod val="50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설계</a:t>
            </a:r>
            <a:endParaRPr lang="ko-KR" altLang="en-US" sz="8000" dirty="0">
              <a:solidFill>
                <a:schemeClr val="accent3">
                  <a:lumMod val="50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4323016-439C-4C95-9A92-CF00BA56F826}"/>
              </a:ext>
            </a:extLst>
          </p:cNvPr>
          <p:cNvGrpSpPr/>
          <p:nvPr/>
        </p:nvGrpSpPr>
        <p:grpSpPr>
          <a:xfrm>
            <a:off x="2032419" y="2483390"/>
            <a:ext cx="2034000" cy="1954800"/>
            <a:chOff x="1340485" y="2420731"/>
            <a:chExt cx="2446655" cy="2349104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C2DE103-1AEB-49ED-B68C-765AFA3B6FC1}"/>
                </a:ext>
              </a:extLst>
            </p:cNvPr>
            <p:cNvSpPr/>
            <p:nvPr/>
          </p:nvSpPr>
          <p:spPr>
            <a:xfrm>
              <a:off x="1340485" y="2420731"/>
              <a:ext cx="2446655" cy="2349104"/>
            </a:xfrm>
            <a:prstGeom prst="ellipse">
              <a:avLst/>
            </a:prstGeom>
            <a:solidFill>
              <a:srgbClr val="FFC000">
                <a:alpha val="8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AA3B5E3-426D-4C00-A3E6-4A16AF2B0E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13732" y="2997235"/>
              <a:ext cx="1300160" cy="13001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3437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</TotalTime>
  <Words>238</Words>
  <Application>Microsoft Office PowerPoint</Application>
  <PresentationFormat>와이드스크린</PresentationFormat>
  <Paragraphs>86</Paragraphs>
  <Slides>24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Arial</vt:lpstr>
      <vt:lpstr>배달의민족 주아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심우희</dc:creator>
  <cp:lastModifiedBy>multicampus</cp:lastModifiedBy>
  <cp:revision>56</cp:revision>
  <dcterms:created xsi:type="dcterms:W3CDTF">2017-06-21T05:08:50Z</dcterms:created>
  <dcterms:modified xsi:type="dcterms:W3CDTF">2020-11-16T01:14:30Z</dcterms:modified>
</cp:coreProperties>
</file>

<file path=docProps/thumbnail.jpeg>
</file>